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303" r:id="rId3"/>
    <p:sldId id="289" r:id="rId4"/>
    <p:sldId id="290" r:id="rId5"/>
    <p:sldId id="285" r:id="rId6"/>
    <p:sldId id="284" r:id="rId7"/>
    <p:sldId id="287" r:id="rId8"/>
    <p:sldId id="286" r:id="rId9"/>
    <p:sldId id="300" r:id="rId10"/>
    <p:sldId id="291" r:id="rId11"/>
    <p:sldId id="298" r:id="rId12"/>
    <p:sldId id="302" r:id="rId13"/>
    <p:sldId id="297" r:id="rId14"/>
    <p:sldId id="295" r:id="rId15"/>
    <p:sldId id="301" r:id="rId16"/>
    <p:sldId id="294" r:id="rId17"/>
    <p:sldId id="304" r:id="rId18"/>
    <p:sldId id="299" r:id="rId19"/>
    <p:sldId id="308" r:id="rId20"/>
    <p:sldId id="309" r:id="rId21"/>
    <p:sldId id="306" r:id="rId22"/>
    <p:sldId id="307" r:id="rId23"/>
    <p:sldId id="305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3D0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395" autoAdjust="0"/>
  </p:normalViewPr>
  <p:slideViewPr>
    <p:cSldViewPr>
      <p:cViewPr varScale="1">
        <p:scale>
          <a:sx n="102" d="100"/>
          <a:sy n="102" d="100"/>
        </p:scale>
        <p:origin x="-2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F459C5D-6EC7-40FB-BECA-A47A4C5DD68E}" type="datetimeFigureOut">
              <a:rPr lang="ru-RU" smtClean="0"/>
              <a:pPr/>
              <a:t>22.03.2024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04D0F01-261D-4CAB-B296-F522F0629F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59C5D-6EC7-40FB-BECA-A47A4C5DD68E}" type="datetimeFigureOut">
              <a:rPr lang="ru-RU" smtClean="0"/>
              <a:pPr/>
              <a:t>22.03.2024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0F01-261D-4CAB-B296-F522F0629F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59C5D-6EC7-40FB-BECA-A47A4C5DD68E}" type="datetimeFigureOut">
              <a:rPr lang="ru-RU" smtClean="0"/>
              <a:pPr/>
              <a:t>22.03.2024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0F01-261D-4CAB-B296-F522F0629F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59C5D-6EC7-40FB-BECA-A47A4C5DD68E}" type="datetimeFigureOut">
              <a:rPr lang="ru-RU" smtClean="0"/>
              <a:pPr/>
              <a:t>22.03.2024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0F01-261D-4CAB-B296-F522F0629F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59C5D-6EC7-40FB-BECA-A47A4C5DD68E}" type="datetimeFigureOut">
              <a:rPr lang="ru-RU" smtClean="0"/>
              <a:pPr/>
              <a:t>22.03.2024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0F01-261D-4CAB-B296-F522F0629F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59C5D-6EC7-40FB-BECA-A47A4C5DD68E}" type="datetimeFigureOut">
              <a:rPr lang="ru-RU" smtClean="0"/>
              <a:pPr/>
              <a:t>22.03.2024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0F01-261D-4CAB-B296-F522F0629F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59C5D-6EC7-40FB-BECA-A47A4C5DD68E}" type="datetimeFigureOut">
              <a:rPr lang="ru-RU" smtClean="0"/>
              <a:pPr/>
              <a:t>22.03.2024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0F01-261D-4CAB-B296-F522F0629F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59C5D-6EC7-40FB-BECA-A47A4C5DD68E}" type="datetimeFigureOut">
              <a:rPr lang="ru-RU" smtClean="0"/>
              <a:pPr/>
              <a:t>22.03.2024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0F01-261D-4CAB-B296-F522F0629F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59C5D-6EC7-40FB-BECA-A47A4C5DD68E}" type="datetimeFigureOut">
              <a:rPr lang="ru-RU" smtClean="0"/>
              <a:pPr/>
              <a:t>22.03.2024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0F01-261D-4CAB-B296-F522F0629F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FF459C5D-6EC7-40FB-BECA-A47A4C5DD68E}" type="datetimeFigureOut">
              <a:rPr lang="ru-RU" smtClean="0"/>
              <a:pPr/>
              <a:t>22.03.2024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0F01-261D-4CAB-B296-F522F0629F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F459C5D-6EC7-40FB-BECA-A47A4C5DD68E}" type="datetimeFigureOut">
              <a:rPr lang="ru-RU" smtClean="0"/>
              <a:pPr/>
              <a:t>22.03.2024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04D0F01-261D-4CAB-B296-F522F0629F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F459C5D-6EC7-40FB-BECA-A47A4C5DD68E}" type="datetimeFigureOut">
              <a:rPr lang="ru-RU" smtClean="0"/>
              <a:pPr/>
              <a:t>22.03.2024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04D0F01-261D-4CAB-B296-F522F0629F0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scratch.by/teachers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366936"/>
            <a:ext cx="7772400" cy="1714511"/>
          </a:xfrm>
        </p:spPr>
        <p:txBody>
          <a:bodyPr/>
          <a:lstStyle/>
          <a:p>
            <a:r>
              <a:rPr lang="ru-RU" smtClean="0"/>
              <a:t>Вектор </a:t>
            </a:r>
            <a:r>
              <a:rPr lang="ru-RU" dirty="0"/>
              <a:t>развития  творчества в </a:t>
            </a:r>
            <a:r>
              <a:rPr lang="en-US" dirty="0"/>
              <a:t>Scratch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611606"/>
            <a:ext cx="7990656" cy="1674782"/>
          </a:xfrm>
        </p:spPr>
        <p:txBody>
          <a:bodyPr>
            <a:normAutofit fontScale="92500" lnSpcReduction="10000"/>
          </a:bodyPr>
          <a:lstStyle/>
          <a:p>
            <a:r>
              <a:rPr lang="ru-RU" sz="2200" dirty="0" err="1"/>
              <a:t>Заляева</a:t>
            </a:r>
            <a:r>
              <a:rPr lang="ru-RU" sz="2200" dirty="0"/>
              <a:t> Луиза </a:t>
            </a:r>
            <a:r>
              <a:rPr lang="ru-RU" sz="2200" dirty="0" err="1"/>
              <a:t>Мустафовна</a:t>
            </a:r>
            <a:endParaRPr lang="ru-RU" sz="2200" dirty="0"/>
          </a:p>
          <a:p>
            <a:r>
              <a:rPr lang="ru-RU" sz="2200" dirty="0"/>
              <a:t>Педагог дополнительного образования</a:t>
            </a:r>
          </a:p>
          <a:p>
            <a:r>
              <a:rPr lang="ru-RU" sz="2200" dirty="0"/>
              <a:t>1 категория</a:t>
            </a:r>
          </a:p>
          <a:p>
            <a:r>
              <a:rPr lang="ru-RU" sz="2200" dirty="0"/>
              <a:t>МБУ ДО «Центр внешкольной работы» Приволжского района г.Казани </a:t>
            </a:r>
          </a:p>
          <a:p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5B6D31E-48CB-46D4-9DA6-6BAE638AF8FC}"/>
              </a:ext>
            </a:extLst>
          </p:cNvPr>
          <p:cNvSpPr txBox="1"/>
          <p:nvPr/>
        </p:nvSpPr>
        <p:spPr>
          <a:xfrm>
            <a:off x="616024" y="620689"/>
            <a:ext cx="8060432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100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Заседание городского методического объединения.</a:t>
            </a:r>
          </a:p>
          <a:p>
            <a:pPr algn="r"/>
            <a:r>
              <a:rPr lang="ru-RU" sz="1100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« Создание новых возможностей для получения учащимися знаний, саморазвития и творчества».</a:t>
            </a:r>
          </a:p>
          <a:p>
            <a:pPr algn="r"/>
            <a:r>
              <a:rPr lang="ru-RU" sz="1100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МБУ ДО «ГЦДТ </a:t>
            </a:r>
            <a:r>
              <a:rPr lang="ru-RU" sz="1100" dirty="0" err="1">
                <a:solidFill>
                  <a:schemeClr val="accent2">
                    <a:lumMod val="75000"/>
                  </a:schemeClr>
                </a:solidFill>
                <a:latin typeface="+mj-lt"/>
              </a:rPr>
              <a:t>им.Чкалова</a:t>
            </a:r>
            <a:r>
              <a:rPr lang="ru-RU" sz="1100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» </a:t>
            </a:r>
            <a:r>
              <a:rPr lang="ru-RU" sz="1100" dirty="0" err="1">
                <a:solidFill>
                  <a:schemeClr val="accent2">
                    <a:lumMod val="75000"/>
                  </a:schemeClr>
                </a:solidFill>
                <a:latin typeface="+mj-lt"/>
              </a:rPr>
              <a:t>г.Казань</a:t>
            </a:r>
            <a:endParaRPr lang="ru-RU" sz="1100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Лукьянов Данил 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3108" y="1357298"/>
            <a:ext cx="4786346" cy="4781497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Лукьянов Данил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14480" y="274638"/>
            <a:ext cx="6972320" cy="129697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Содержимое 6" descr="161923780098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928802"/>
            <a:ext cx="4390735" cy="3286148"/>
          </a:xfrm>
          <a:prstGeom prst="rect">
            <a:avLst/>
          </a:prstGeom>
        </p:spPr>
      </p:pic>
      <p:pic>
        <p:nvPicPr>
          <p:cNvPr id="8" name="Рисунок 7" descr="16192379550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4890268" y="2253476"/>
            <a:ext cx="3714776" cy="277967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0221024_1838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319422" y="609216"/>
            <a:ext cx="3137769" cy="2347917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714744" y="274638"/>
            <a:ext cx="4972056" cy="86834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 descr="IMG_20221024_18354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00562" y="214290"/>
            <a:ext cx="3786182" cy="2833108"/>
          </a:xfrm>
          <a:prstGeom prst="rect">
            <a:avLst/>
          </a:prstGeom>
        </p:spPr>
      </p:pic>
      <p:pic>
        <p:nvPicPr>
          <p:cNvPr id="9" name="Рисунок 8" descr="IMG_20221109_16545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5956198" y="3616438"/>
            <a:ext cx="3191995" cy="2388492"/>
          </a:xfrm>
          <a:prstGeom prst="rect">
            <a:avLst/>
          </a:prstGeom>
        </p:spPr>
      </p:pic>
      <p:pic>
        <p:nvPicPr>
          <p:cNvPr id="10" name="Рисунок 9" descr="IMG_20221028_10393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6349" y="3857628"/>
            <a:ext cx="3436925" cy="2571768"/>
          </a:xfrm>
          <a:prstGeom prst="rect">
            <a:avLst/>
          </a:prstGeom>
        </p:spPr>
      </p:pic>
      <p:pic>
        <p:nvPicPr>
          <p:cNvPr id="11" name="Рисунок 10" descr="IMG_20221027_17571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3766228" y="4449085"/>
            <a:ext cx="2428892" cy="1817481"/>
          </a:xfrm>
          <a:prstGeom prst="rect">
            <a:avLst/>
          </a:prstGeom>
        </p:spPr>
      </p:pic>
      <p:pic>
        <p:nvPicPr>
          <p:cNvPr id="12" name="Рисунок 11" descr="IMG_20230119_18145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71802" y="2071678"/>
            <a:ext cx="2386753" cy="17859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61923774396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5685570" y="1672487"/>
            <a:ext cx="3071834" cy="2298579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161923780096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67611" y="1618283"/>
            <a:ext cx="3208759" cy="2401037"/>
          </a:xfrm>
          <a:prstGeom prst="rect">
            <a:avLst/>
          </a:prstGeom>
        </p:spPr>
      </p:pic>
      <p:pic>
        <p:nvPicPr>
          <p:cNvPr id="8" name="Рисунок 7" descr="16192378461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2881506" y="1619032"/>
            <a:ext cx="3214710" cy="240549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775799913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4357694"/>
            <a:ext cx="3302325" cy="2328198"/>
          </a:xfrm>
          <a:prstGeom prst="rect">
            <a:avLst/>
          </a:prstGeom>
        </p:spPr>
      </p:pic>
      <p:pic>
        <p:nvPicPr>
          <p:cNvPr id="5" name="Рисунок 4" descr="167757999129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4357694"/>
            <a:ext cx="3341423" cy="2286016"/>
          </a:xfrm>
          <a:prstGeom prst="rect">
            <a:avLst/>
          </a:prstGeom>
        </p:spPr>
      </p:pic>
      <p:pic>
        <p:nvPicPr>
          <p:cNvPr id="6" name="Содержимое 5" descr="1677580607648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857356" y="214290"/>
            <a:ext cx="5195455" cy="3886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Содержимое 6" descr="IMG_20231125_13293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00430" y="214290"/>
            <a:ext cx="2500330" cy="1928826"/>
          </a:xfrm>
        </p:spPr>
      </p:pic>
      <p:pic>
        <p:nvPicPr>
          <p:cNvPr id="9" name="Рисунок 8" descr="IMG_20221126_1409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4500569"/>
            <a:ext cx="3006948" cy="2250027"/>
          </a:xfrm>
          <a:prstGeom prst="rect">
            <a:avLst/>
          </a:prstGeom>
        </p:spPr>
      </p:pic>
      <p:pic>
        <p:nvPicPr>
          <p:cNvPr id="10" name="Рисунок 9" descr="IMG_20221126_14083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6" y="214290"/>
            <a:ext cx="2673164" cy="2000264"/>
          </a:xfrm>
          <a:prstGeom prst="rect">
            <a:avLst/>
          </a:prstGeom>
        </p:spPr>
      </p:pic>
      <p:pic>
        <p:nvPicPr>
          <p:cNvPr id="11" name="Рисунок 10" descr="IMG_20221126_14492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6248" y="4500570"/>
            <a:ext cx="3000396" cy="2245124"/>
          </a:xfrm>
          <a:prstGeom prst="rect">
            <a:avLst/>
          </a:prstGeom>
        </p:spPr>
      </p:pic>
      <p:pic>
        <p:nvPicPr>
          <p:cNvPr id="12" name="Рисунок 11" descr="IMG_20221126_14495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00166" y="2357430"/>
            <a:ext cx="2571736" cy="1924368"/>
          </a:xfrm>
          <a:prstGeom prst="rect">
            <a:avLst/>
          </a:prstGeom>
        </p:spPr>
      </p:pic>
      <p:pic>
        <p:nvPicPr>
          <p:cNvPr id="13" name="Рисунок 12" descr="IMG_20231125_13263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57950" y="214290"/>
            <a:ext cx="2471656" cy="1928826"/>
          </a:xfrm>
          <a:prstGeom prst="rect">
            <a:avLst/>
          </a:prstGeom>
        </p:spPr>
      </p:pic>
      <p:pic>
        <p:nvPicPr>
          <p:cNvPr id="14" name="Рисунок 13" descr="IMG_20231125_14040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429124" y="2357430"/>
            <a:ext cx="2554321" cy="191133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7758057909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4876" y="285728"/>
            <a:ext cx="3429024" cy="2565856"/>
          </a:xfrm>
          <a:prstGeom prst="rect">
            <a:avLst/>
          </a:prstGeom>
        </p:spPr>
      </p:pic>
      <p:pic>
        <p:nvPicPr>
          <p:cNvPr id="5" name="Рисунок 4" descr="16775805479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4286256"/>
            <a:ext cx="3150515" cy="2357454"/>
          </a:xfrm>
          <a:prstGeom prst="rect">
            <a:avLst/>
          </a:prstGeom>
        </p:spPr>
      </p:pic>
      <p:pic>
        <p:nvPicPr>
          <p:cNvPr id="6" name="Содержимое 5" descr="1672071846920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3071802" y="3143248"/>
            <a:ext cx="2980877" cy="2229696"/>
          </a:xfrm>
          <a:prstGeom prst="rect">
            <a:avLst/>
          </a:prstGeom>
        </p:spPr>
      </p:pic>
      <p:pic>
        <p:nvPicPr>
          <p:cNvPr id="8" name="Содержимое 3" descr="167207176035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5782515" y="3432931"/>
            <a:ext cx="3436767" cy="2571650"/>
          </a:xfrm>
          <a:prstGeom prst="rect">
            <a:avLst/>
          </a:prstGeom>
        </p:spPr>
      </p:pic>
      <p:pic>
        <p:nvPicPr>
          <p:cNvPr id="9" name="Рисунок 8" descr="167758045256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85786" y="285728"/>
            <a:ext cx="3569694" cy="267111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ownloads\IMG-20231127-WA003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000108"/>
            <a:ext cx="6795579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WhatsApp Image 2022-10-31 at 11.25.17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57818" y="4214818"/>
            <a:ext cx="3150514" cy="2428892"/>
          </a:xfrm>
          <a:prstGeom prst="rect">
            <a:avLst/>
          </a:prstGeom>
        </p:spPr>
      </p:pic>
      <p:pic>
        <p:nvPicPr>
          <p:cNvPr id="4" name="Содержимое 3" descr="WhatsApp Image 2022-10-31 at 11.11.12 (2).jpe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28596" y="4214818"/>
            <a:ext cx="3245985" cy="242889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WhatsApp Image 2022-10-31 at 11.11.12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488" y="2214554"/>
            <a:ext cx="3436925" cy="2571768"/>
          </a:xfrm>
          <a:prstGeom prst="rect">
            <a:avLst/>
          </a:prstGeom>
        </p:spPr>
      </p:pic>
      <p:pic>
        <p:nvPicPr>
          <p:cNvPr id="6" name="Рисунок 5" descr="WhatsApp Image 2022-10-31 at 11.11.13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86446" y="428604"/>
            <a:ext cx="3181081" cy="2380327"/>
          </a:xfrm>
          <a:prstGeom prst="rect">
            <a:avLst/>
          </a:prstGeom>
        </p:spPr>
      </p:pic>
      <p:pic>
        <p:nvPicPr>
          <p:cNvPr id="7" name="Рисунок 6" descr="WhatsApp Image 2022-10-31 at 11.25.17 (3)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8596" y="428604"/>
            <a:ext cx="2357454" cy="315051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14414" y="1500174"/>
            <a:ext cx="7000924" cy="3357586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/>
                <a:ea typeface="Times New Roman"/>
                <a:cs typeface="Times New Roman"/>
              </a:rPr>
              <a:t>Система деятельности педагога, обеспечивающая результативную работу в среде программирования 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Scratch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, должна включать следующие необходимые компоненты: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  <a:latin typeface="Calibri"/>
                <a:ea typeface="Calibri"/>
                <a:cs typeface="Times New Roman"/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79031" y="2752778"/>
            <a:ext cx="5785937" cy="1982681"/>
          </a:xfrm>
          <a:prstGeom prst="rect">
            <a:avLst/>
          </a:prstGeom>
        </p:spPr>
      </p:pic>
      <p:pic>
        <p:nvPicPr>
          <p:cNvPr id="5" name="Рисунок 4" descr="F:\Attachments_sobiraem.com@yandex.ru_2021-08-25_13-32-08\medium_Badge_Beginning_Scratch copy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357166"/>
            <a:ext cx="2543175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000100" y="1714487"/>
            <a:ext cx="7429552" cy="414340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/>
              <a:t> </a:t>
            </a:r>
          </a:p>
          <a:p>
            <a:pPr lvl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организация в учреждении дополнительного образования объединения по  программированию в среде 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Scratch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оснащенность компьютерной техникой</a:t>
            </a:r>
          </a:p>
          <a:p>
            <a:pPr lvl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разработка дополнительной общеобразовательной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общеразвивающей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программы.</a:t>
            </a:r>
          </a:p>
          <a:p>
            <a:pPr lvl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использование дополнительных материалов, размещенных на сайте 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  <a:hlinkClick r:id="rId2"/>
              </a:rPr>
              <a:t>http://scratch.by/teachers/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использование дополнительной литературы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57290" y="274638"/>
            <a:ext cx="7329510" cy="143985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I.   Мероприятия, направленные на организацию занятий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Scratch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071538" y="1481328"/>
            <a:ext cx="7572428" cy="4662315"/>
          </a:xfrm>
        </p:spPr>
        <p:txBody>
          <a:bodyPr>
            <a:normAutofit/>
          </a:bodyPr>
          <a:lstStyle/>
          <a:p>
            <a:pPr lvl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использование проектной деятельности на занятиях</a:t>
            </a:r>
          </a:p>
          <a:p>
            <a:pPr lvl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использование индивидуальной формы работы при создании Scratch-проектов</a:t>
            </a:r>
          </a:p>
          <a:p>
            <a:pPr lvl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использование групповой формы работы обучающихся при работе над Scratch-проектами</a:t>
            </a:r>
          </a:p>
          <a:p>
            <a:pPr lvl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сочетание индивидуальной и групповой форм работы обучающихся при работе над Scratch-проектами</a:t>
            </a:r>
          </a:p>
          <a:p>
            <a:pPr lvl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участие детей в конкурсах и олимпиадах по 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Scratch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57290" y="500042"/>
            <a:ext cx="7000924" cy="1000132"/>
          </a:xfrm>
        </p:spPr>
        <p:txBody>
          <a:bodyPr>
            <a:normAutofit fontScale="90000"/>
          </a:bodyPr>
          <a:lstStyle/>
          <a:p>
            <a:r>
              <a:rPr lang="ru-RU" dirty="0"/>
              <a:t>II. 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Развитие творчества детей: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857224" y="1714488"/>
            <a:ext cx="7829576" cy="4357718"/>
          </a:xfrm>
        </p:spPr>
        <p:txBody>
          <a:bodyPr>
            <a:normAutofit/>
          </a:bodyPr>
          <a:lstStyle/>
          <a:p>
            <a:pPr lvl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при создании проектов обучающимися   педагог должен быть для детей единомышленником, это должна быть одна команда</a:t>
            </a:r>
          </a:p>
          <a:p>
            <a:pPr lvl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пример педагога в создании им Scratch-занятий или других проектов</a:t>
            </a:r>
          </a:p>
          <a:p>
            <a:pPr lvl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активное участие педагога  в семинарах и конференциях по 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Scratch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активное участие в практических занятиях по 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Scratch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 на методических объединениях педагогов районного и межрайонного уровня.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1538" y="642918"/>
            <a:ext cx="7143800" cy="928694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III.   Самообразование учителя и активная позиция учителя:</a:t>
            </a:r>
            <a: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28662" y="1357298"/>
            <a:ext cx="7758138" cy="2786082"/>
          </a:xfrm>
        </p:spPr>
        <p:txBody>
          <a:bodyPr>
            <a:normAutofit/>
          </a:bodyPr>
          <a:lstStyle/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   Спасибо за внимание!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643042" y="2571744"/>
            <a:ext cx="5286412" cy="3665568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Блоки программ легко собираются из разноцветных  кирпичиков команд точно так же, как собираются  из разноцветных кирпичиков конструкторы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000232" y="857232"/>
            <a:ext cx="6000792" cy="1571636"/>
          </a:xfrm>
        </p:spPr>
        <p:txBody>
          <a:bodyPr>
            <a:normAutofit fontScale="90000"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Scratch–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tt-RU" sz="2800" dirty="0">
                <a:latin typeface="Times New Roman" pitchFamily="18" charset="0"/>
                <a:cs typeface="Times New Roman" pitchFamily="18" charset="0"/>
              </a:rPr>
              <a:t>это 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объектно-ориентированный язык программирования и  анимации</a:t>
            </a:r>
            <a:endParaRPr lang="ru-RU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643042" y="2071678"/>
            <a:ext cx="6000792" cy="4165634"/>
          </a:xfrm>
        </p:spPr>
        <p:txBody>
          <a:bodyPr>
            <a:normAutofit fontScale="92500" lnSpcReduction="20000"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они осваивают множество навыков, которые будут необходимы для успеха:</a:t>
            </a:r>
          </a:p>
          <a:p>
            <a:pPr>
              <a:buNone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творческое мышление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ясное общение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системный анализ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беглое использование технологий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эффективное взаимодействие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проектирование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постоянное обучение</a:t>
            </a:r>
          </a:p>
          <a:p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3108" y="714356"/>
            <a:ext cx="6482028" cy="1000132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Когда ученики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создают проекты в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Scratch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500166" y="1785926"/>
            <a:ext cx="6429420" cy="4000528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создана специально для детей и подростков (8-16 лет)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дружественный  интерфейс, который позволяет легко ориентироваться в среде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красочный дизайн помогает привлекать внимание и удерживать его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встроенный графический редактор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мультимедийная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среда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результаты действий визуализированы</a:t>
            </a:r>
          </a:p>
          <a:p>
            <a:pPr algn="just"/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14480" y="357166"/>
            <a:ext cx="6910656" cy="1143008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Особенности программы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Scratch</a:t>
            </a:r>
            <a:endParaRPr lang="ru-RU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500166" y="1571612"/>
            <a:ext cx="7215238" cy="4214842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анимации, мультфильмы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графика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комиксы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проекты с элементами искусственного интеллекта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анимированные открытки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дизайн  героев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интерактивные игры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тренажёры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тесты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кроссворды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презентации</a:t>
            </a:r>
          </a:p>
          <a:p>
            <a:pPr algn="just">
              <a:buFontTx/>
              <a:buChar char="-"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28604"/>
            <a:ext cx="8229600" cy="7143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Типы проектов 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Scratch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285852" y="1643050"/>
            <a:ext cx="7267276" cy="4357718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информационная грамотность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критическое и логическое мышление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постановка задач и поиск решения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эстетический вкус путём создания анимации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саморазвитие и самоопределение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творчество и любознательность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межличностное взаимодействие и сотрудничество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ответственность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информационная культура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 др.</a:t>
            </a:r>
          </a:p>
          <a:p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00166" y="571480"/>
            <a:ext cx="7124970" cy="1000132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Какие качества развивает у детей 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285852" y="1643050"/>
            <a:ext cx="7267276" cy="4429156"/>
          </a:xfrm>
        </p:spPr>
        <p:txBody>
          <a:bodyPr>
            <a:normAutofit fontScale="92500" lnSpcReduction="10000"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После прохождении курса обучающийся:</a:t>
            </a: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научится придумывать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геймдизайн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научится реализовывать собственные проекты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освоит базовые навыки программирования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сможет решать  задачи с использование основных алгоритмических конструкций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научится применять координаты и области координат в собственных проектах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будет уметь решать задачи на логику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71604" y="571480"/>
            <a:ext cx="7053532" cy="1000132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Образовательные результаты</a:t>
            </a:r>
            <a:endParaRPr lang="ru-RU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66695337266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3" y="357166"/>
            <a:ext cx="4143404" cy="3100409"/>
          </a:xfrm>
        </p:spPr>
      </p:pic>
      <p:pic>
        <p:nvPicPr>
          <p:cNvPr id="5" name="Рисунок 4" descr="16669536856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357166"/>
            <a:ext cx="4094649" cy="3063927"/>
          </a:xfrm>
          <a:prstGeom prst="rect">
            <a:avLst/>
          </a:prstGeom>
        </p:spPr>
      </p:pic>
      <p:pic>
        <p:nvPicPr>
          <p:cNvPr id="6" name="Рисунок 5" descr="16669536587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43174" y="3571876"/>
            <a:ext cx="4143404" cy="3100409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794</TotalTime>
  <Words>289</Words>
  <Application>Microsoft Office PowerPoint</Application>
  <PresentationFormat>Экран (4:3)</PresentationFormat>
  <Paragraphs>80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Открытая</vt:lpstr>
      <vt:lpstr>Вектор развития  творчества в Scratch</vt:lpstr>
      <vt:lpstr>Слайд 2</vt:lpstr>
      <vt:lpstr>Scratch–  это  объектно-ориентированный язык программирования и  анимации</vt:lpstr>
      <vt:lpstr>Когда ученики создают проекты в Scratch,</vt:lpstr>
      <vt:lpstr>Особенности программы Scratch</vt:lpstr>
      <vt:lpstr> Типы проектов Scratch </vt:lpstr>
      <vt:lpstr>Какие качества развивает у детей  </vt:lpstr>
      <vt:lpstr>Образовательные результаты</vt:lpstr>
      <vt:lpstr>Слайд 9</vt:lpstr>
      <vt:lpstr>Лукьянов Данил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Система деятельности педагога, обеспечивающая результативную работу в среде программирования Scratch, должна включать следующие необходимые компоненты: </vt:lpstr>
      <vt:lpstr>I.   Мероприятия, направленные на организацию занятий Scratch:</vt:lpstr>
      <vt:lpstr>II.  Развитие творчества детей: </vt:lpstr>
      <vt:lpstr>III.   Самообразование учителя и активная позиция учителя: </vt:lpstr>
      <vt:lpstr>   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воспитательной работы</dc:title>
  <dc:creator>Video</dc:creator>
  <cp:lastModifiedBy>RaisaMunavirovna</cp:lastModifiedBy>
  <cp:revision>69</cp:revision>
  <dcterms:created xsi:type="dcterms:W3CDTF">2021-09-07T20:25:54Z</dcterms:created>
  <dcterms:modified xsi:type="dcterms:W3CDTF">2024-03-22T12:39:45Z</dcterms:modified>
</cp:coreProperties>
</file>